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12192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22" autoAdjust="0"/>
    <p:restoredTop sz="94660"/>
  </p:normalViewPr>
  <p:slideViewPr>
    <p:cSldViewPr snapToGrid="0">
      <p:cViewPr>
        <p:scale>
          <a:sx n="160" d="100"/>
          <a:sy n="160" d="100"/>
        </p:scale>
        <p:origin x="-112" y="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TW" altLang="en-US"/>
              <a:t>按一下以編輯母片子標題樣式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7011E-92A6-4492-AAB6-86A72570447D}" type="datetimeFigureOut">
              <a:rPr lang="zh-HK" altLang="en-US" smtClean="0"/>
              <a:t>2/3/2020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B9D05-DEDA-43E5-845C-3CC01CBAF48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5100263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7011E-92A6-4492-AAB6-86A72570447D}" type="datetimeFigureOut">
              <a:rPr lang="zh-HK" altLang="en-US" smtClean="0"/>
              <a:t>2/3/2020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B9D05-DEDA-43E5-845C-3CC01CBAF48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4076994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7011E-92A6-4492-AAB6-86A72570447D}" type="datetimeFigureOut">
              <a:rPr lang="zh-HK" altLang="en-US" smtClean="0"/>
              <a:t>2/3/2020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B9D05-DEDA-43E5-845C-3CC01CBAF48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1719307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7011E-92A6-4492-AAB6-86A72570447D}" type="datetimeFigureOut">
              <a:rPr lang="zh-HK" altLang="en-US" smtClean="0"/>
              <a:t>2/3/2020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B9D05-DEDA-43E5-845C-3CC01CBAF48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0995913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7011E-92A6-4492-AAB6-86A72570447D}" type="datetimeFigureOut">
              <a:rPr lang="zh-HK" altLang="en-US" smtClean="0"/>
              <a:t>2/3/2020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B9D05-DEDA-43E5-845C-3CC01CBAF48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6717801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7011E-92A6-4492-AAB6-86A72570447D}" type="datetimeFigureOut">
              <a:rPr lang="zh-HK" altLang="en-US" smtClean="0"/>
              <a:t>2/3/2020</a:t>
            </a:fld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B9D05-DEDA-43E5-845C-3CC01CBAF48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5137140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7011E-92A6-4492-AAB6-86A72570447D}" type="datetimeFigureOut">
              <a:rPr lang="zh-HK" altLang="en-US" smtClean="0"/>
              <a:t>2/3/2020</a:t>
            </a:fld>
            <a:endParaRPr lang="zh-HK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B9D05-DEDA-43E5-845C-3CC01CBAF48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0842088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7011E-92A6-4492-AAB6-86A72570447D}" type="datetimeFigureOut">
              <a:rPr lang="zh-HK" altLang="en-US" smtClean="0"/>
              <a:t>2/3/2020</a:t>
            </a:fld>
            <a:endParaRPr lang="zh-HK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B9D05-DEDA-43E5-845C-3CC01CBAF48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9828958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7011E-92A6-4492-AAB6-86A72570447D}" type="datetimeFigureOut">
              <a:rPr lang="zh-HK" altLang="en-US" smtClean="0"/>
              <a:t>2/3/2020</a:t>
            </a:fld>
            <a:endParaRPr lang="zh-HK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B9D05-DEDA-43E5-845C-3CC01CBAF48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0712385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7011E-92A6-4492-AAB6-86A72570447D}" type="datetimeFigureOut">
              <a:rPr lang="zh-HK" altLang="en-US" smtClean="0"/>
              <a:t>2/3/2020</a:t>
            </a:fld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B9D05-DEDA-43E5-845C-3CC01CBAF48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8338394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7011E-92A6-4492-AAB6-86A72570447D}" type="datetimeFigureOut">
              <a:rPr lang="zh-HK" altLang="en-US" smtClean="0"/>
              <a:t>2/3/2020</a:t>
            </a:fld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B9D05-DEDA-43E5-845C-3CC01CBAF48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8754038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27011E-92A6-4492-AAB6-86A72570447D}" type="datetimeFigureOut">
              <a:rPr lang="zh-HK" altLang="en-US" smtClean="0"/>
              <a:t>2/3/2020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AB9D05-DEDA-43E5-845C-3CC01CBAF48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9737865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表格 4">
            <a:extLst>
              <a:ext uri="{FF2B5EF4-FFF2-40B4-BE49-F238E27FC236}">
                <a16:creationId xmlns:a16="http://schemas.microsoft.com/office/drawing/2014/main" id="{ADA1C102-9902-43A2-9958-6FFF38B955E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5914788"/>
              </p:ext>
            </p:extLst>
          </p:nvPr>
        </p:nvGraphicFramePr>
        <p:xfrm>
          <a:off x="0" y="2625288"/>
          <a:ext cx="6857998" cy="947662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31311">
                  <a:extLst>
                    <a:ext uri="{9D8B030D-6E8A-4147-A177-3AD203B41FA5}">
                      <a16:colId xmlns:a16="http://schemas.microsoft.com/office/drawing/2014/main" val="881655301"/>
                    </a:ext>
                  </a:extLst>
                </a:gridCol>
                <a:gridCol w="401964">
                  <a:extLst>
                    <a:ext uri="{9D8B030D-6E8A-4147-A177-3AD203B41FA5}">
                      <a16:colId xmlns:a16="http://schemas.microsoft.com/office/drawing/2014/main" val="327009099"/>
                    </a:ext>
                  </a:extLst>
                </a:gridCol>
                <a:gridCol w="401964">
                  <a:extLst>
                    <a:ext uri="{9D8B030D-6E8A-4147-A177-3AD203B41FA5}">
                      <a16:colId xmlns:a16="http://schemas.microsoft.com/office/drawing/2014/main" val="3792393341"/>
                    </a:ext>
                  </a:extLst>
                </a:gridCol>
                <a:gridCol w="615251">
                  <a:extLst>
                    <a:ext uri="{9D8B030D-6E8A-4147-A177-3AD203B41FA5}">
                      <a16:colId xmlns:a16="http://schemas.microsoft.com/office/drawing/2014/main" val="1434535751"/>
                    </a:ext>
                  </a:extLst>
                </a:gridCol>
                <a:gridCol w="401964">
                  <a:extLst>
                    <a:ext uri="{9D8B030D-6E8A-4147-A177-3AD203B41FA5}">
                      <a16:colId xmlns:a16="http://schemas.microsoft.com/office/drawing/2014/main" val="2741310968"/>
                    </a:ext>
                  </a:extLst>
                </a:gridCol>
                <a:gridCol w="401964">
                  <a:extLst>
                    <a:ext uri="{9D8B030D-6E8A-4147-A177-3AD203B41FA5}">
                      <a16:colId xmlns:a16="http://schemas.microsoft.com/office/drawing/2014/main" val="2274268766"/>
                    </a:ext>
                  </a:extLst>
                </a:gridCol>
                <a:gridCol w="401964">
                  <a:extLst>
                    <a:ext uri="{9D8B030D-6E8A-4147-A177-3AD203B41FA5}">
                      <a16:colId xmlns:a16="http://schemas.microsoft.com/office/drawing/2014/main" val="178956371"/>
                    </a:ext>
                  </a:extLst>
                </a:gridCol>
                <a:gridCol w="401964">
                  <a:extLst>
                    <a:ext uri="{9D8B030D-6E8A-4147-A177-3AD203B41FA5}">
                      <a16:colId xmlns:a16="http://schemas.microsoft.com/office/drawing/2014/main" val="704694732"/>
                    </a:ext>
                  </a:extLst>
                </a:gridCol>
                <a:gridCol w="401964">
                  <a:extLst>
                    <a:ext uri="{9D8B030D-6E8A-4147-A177-3AD203B41FA5}">
                      <a16:colId xmlns:a16="http://schemas.microsoft.com/office/drawing/2014/main" val="4238806085"/>
                    </a:ext>
                  </a:extLst>
                </a:gridCol>
                <a:gridCol w="401964">
                  <a:extLst>
                    <a:ext uri="{9D8B030D-6E8A-4147-A177-3AD203B41FA5}">
                      <a16:colId xmlns:a16="http://schemas.microsoft.com/office/drawing/2014/main" val="750808771"/>
                    </a:ext>
                  </a:extLst>
                </a:gridCol>
                <a:gridCol w="401964">
                  <a:extLst>
                    <a:ext uri="{9D8B030D-6E8A-4147-A177-3AD203B41FA5}">
                      <a16:colId xmlns:a16="http://schemas.microsoft.com/office/drawing/2014/main" val="3747640390"/>
                    </a:ext>
                  </a:extLst>
                </a:gridCol>
                <a:gridCol w="393760">
                  <a:extLst>
                    <a:ext uri="{9D8B030D-6E8A-4147-A177-3AD203B41FA5}">
                      <a16:colId xmlns:a16="http://schemas.microsoft.com/office/drawing/2014/main" val="3957187612"/>
                    </a:ext>
                  </a:extLst>
                </a:gridCol>
              </a:tblGrid>
              <a:tr h="9382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u="none" strike="noStrike" dirty="0">
                          <a:effectLst/>
                        </a:rPr>
                        <a:t>Instrument Name</a:t>
                      </a:r>
                      <a:endParaRPr lang="en-US" sz="600" b="1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u="none" strike="noStrike" dirty="0">
                          <a:effectLst/>
                        </a:rPr>
                        <a:t>Score</a:t>
                      </a:r>
                      <a:endParaRPr lang="en-US" sz="600" b="1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u="none" strike="noStrike" dirty="0">
                          <a:effectLst/>
                        </a:rPr>
                        <a:t>Price</a:t>
                      </a:r>
                      <a:endParaRPr lang="en-US" sz="600" b="1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u="none" strike="noStrike" dirty="0">
                          <a:effectLst/>
                        </a:rPr>
                        <a:t>Volume</a:t>
                      </a:r>
                      <a:endParaRPr lang="en-US" sz="600" b="1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u="none" strike="noStrike" dirty="0">
                          <a:effectLst/>
                        </a:rPr>
                        <a:t>5D%</a:t>
                      </a:r>
                      <a:endParaRPr lang="en-US" sz="600" b="1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u="none" strike="noStrike">
                          <a:effectLst/>
                        </a:rPr>
                        <a:t>22D%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u="none" strike="noStrike">
                          <a:effectLst/>
                        </a:rPr>
                        <a:t>250D%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u="none" strike="noStrike">
                          <a:effectLst/>
                        </a:rPr>
                        <a:t>Ichi ST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u="none" strike="noStrike">
                          <a:effectLst/>
                        </a:rPr>
                        <a:t>Ichi LT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u="none" strike="noStrike">
                          <a:effectLst/>
                        </a:rPr>
                        <a:t>ST%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u="none" strike="noStrike">
                          <a:effectLst/>
                        </a:rPr>
                        <a:t>LT%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u="none" strike="noStrike" dirty="0">
                          <a:effectLst/>
                        </a:rPr>
                        <a:t>Symbol</a:t>
                      </a:r>
                      <a:endParaRPr lang="en-US" sz="600" b="1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extLst>
                  <a:ext uri="{0D108BD9-81ED-4DB2-BD59-A6C34878D82A}">
                    <a16:rowId xmlns:a16="http://schemas.microsoft.com/office/drawing/2014/main" val="2557856186"/>
                  </a:ext>
                </a:extLst>
              </a:tr>
              <a:tr h="9382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RINGCENTRAL CL A ORD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92.40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235.75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HK" sz="600" u="none" strike="noStrike" dirty="0">
                          <a:effectLst/>
                        </a:rPr>
                        <a:t>2,932,161 </a:t>
                      </a:r>
                      <a:endParaRPr lang="en-US" altLang="zh-HK" sz="6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 dirty="0">
                          <a:effectLst/>
                        </a:rPr>
                        <a:t>-0.07 </a:t>
                      </a:r>
                      <a:endParaRPr lang="en-US" altLang="zh-HK" sz="6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17.51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127.65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191.57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178.77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23.06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31.87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 dirty="0">
                          <a:effectLst/>
                        </a:rPr>
                        <a:t>RNG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extLst>
                  <a:ext uri="{0D108BD9-81ED-4DB2-BD59-A6C34878D82A}">
                    <a16:rowId xmlns:a16="http://schemas.microsoft.com/office/drawing/2014/main" val="3218889473"/>
                  </a:ext>
                </a:extLst>
              </a:tr>
              <a:tr h="9382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NEXTERA ENERGY ORD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92.13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252.76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HK" sz="600" u="none" strike="noStrike" dirty="0">
                          <a:effectLst/>
                        </a:rPr>
                        <a:t>6,868,696 </a:t>
                      </a:r>
                      <a:endParaRPr lang="en-US" altLang="zh-HK" sz="6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-8.94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-4.91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34.28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254.98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240.72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-0.87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5.00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NEE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extLst>
                  <a:ext uri="{0D108BD9-81ED-4DB2-BD59-A6C34878D82A}">
                    <a16:rowId xmlns:a16="http://schemas.microsoft.com/office/drawing/2014/main" val="2263989538"/>
                  </a:ext>
                </a:extLst>
              </a:tr>
              <a:tr h="9382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MICROSOFT ORD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89.33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162.01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HK" sz="600" u="none" strike="noStrike">
                          <a:effectLst/>
                        </a:rPr>
                        <a:t>97,073,560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-9.28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-2.09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44.32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172.68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155.70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-6.18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4.06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MSFT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extLst>
                  <a:ext uri="{0D108BD9-81ED-4DB2-BD59-A6C34878D82A}">
                    <a16:rowId xmlns:a16="http://schemas.microsoft.com/office/drawing/2014/main" val="2364771288"/>
                  </a:ext>
                </a:extLst>
              </a:tr>
              <a:tr h="9382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EQUITY LIFESTYLE PROP REIT ORD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89.33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68.33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HK" sz="600" u="none" strike="noStrike" dirty="0">
                          <a:effectLst/>
                        </a:rPr>
                        <a:t>1,629,572 </a:t>
                      </a:r>
                      <a:endParaRPr lang="en-US" altLang="zh-HK" sz="6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-11.28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-5.56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24.11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71.29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70.54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-4.16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-3.13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ELS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extLst>
                  <a:ext uri="{0D108BD9-81ED-4DB2-BD59-A6C34878D82A}">
                    <a16:rowId xmlns:a16="http://schemas.microsoft.com/office/drawing/2014/main" val="1276027990"/>
                  </a:ext>
                </a:extLst>
              </a:tr>
              <a:tr h="9382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MASTERCARD CL A ORD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88.00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290.25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HK" sz="600" u="none" strike="noStrike" dirty="0">
                          <a:effectLst/>
                        </a:rPr>
                        <a:t>12,855,517 </a:t>
                      </a:r>
                      <a:endParaRPr lang="en-US" altLang="zh-HK" sz="6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-14.56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-9.37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28.26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315.51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297.84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-8.01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-2.55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MA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extLst>
                  <a:ext uri="{0D108BD9-81ED-4DB2-BD59-A6C34878D82A}">
                    <a16:rowId xmlns:a16="http://schemas.microsoft.com/office/drawing/2014/main" val="3526154028"/>
                  </a:ext>
                </a:extLst>
              </a:tr>
              <a:tr h="9382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COPART ORD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88.00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84.48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HK" sz="600" u="none" strike="noStrike">
                          <a:effectLst/>
                        </a:rPr>
                        <a:t>4,053,410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-11.31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-16.12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45.45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97.61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90.53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-13.45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-6.68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CPRT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extLst>
                  <a:ext uri="{0D108BD9-81ED-4DB2-BD59-A6C34878D82A}">
                    <a16:rowId xmlns:a16="http://schemas.microsoft.com/office/drawing/2014/main" val="1580347639"/>
                  </a:ext>
                </a:extLst>
              </a:tr>
              <a:tr h="9382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S&amp;P GLOBAL ORD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87.60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265.91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HK" sz="600" u="none" strike="noStrike">
                          <a:effectLst/>
                        </a:rPr>
                        <a:t>2,901,471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-9.32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-10.55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33.03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287.46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275.01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-7.50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-3.31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SPGI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extLst>
                  <a:ext uri="{0D108BD9-81ED-4DB2-BD59-A6C34878D82A}">
                    <a16:rowId xmlns:a16="http://schemas.microsoft.com/office/drawing/2014/main" val="889970018"/>
                  </a:ext>
                </a:extLst>
              </a:tr>
              <a:tr h="9382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CINTAS ORD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87.60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266.74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HK" sz="600" u="none" strike="noStrike">
                          <a:effectLst/>
                        </a:rPr>
                        <a:t>1,392,276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-9.07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-4.04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29.12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280.76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267.71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-4.99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-0.36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CTAS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extLst>
                  <a:ext uri="{0D108BD9-81ED-4DB2-BD59-A6C34878D82A}">
                    <a16:rowId xmlns:a16="http://schemas.microsoft.com/office/drawing/2014/main" val="1538598210"/>
                  </a:ext>
                </a:extLst>
              </a:tr>
              <a:tr h="9382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TRANSDIGM GROUP ORD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87.47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557.81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HK" sz="600" u="none" strike="noStrike">
                          <a:effectLst/>
                        </a:rPr>
                        <a:t>911,930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-11.44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-15.21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43.60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617.43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575.81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-9.66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-3.13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TDG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extLst>
                  <a:ext uri="{0D108BD9-81ED-4DB2-BD59-A6C34878D82A}">
                    <a16:rowId xmlns:a16="http://schemas.microsoft.com/office/drawing/2014/main" val="970682470"/>
                  </a:ext>
                </a:extLst>
              </a:tr>
              <a:tr h="9382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CASELLA WASTE CL A ORD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87.47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48.45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HK" sz="600" u="none" strike="noStrike" dirty="0">
                          <a:effectLst/>
                        </a:rPr>
                        <a:t>638,749 </a:t>
                      </a:r>
                      <a:endParaRPr lang="en-US" altLang="zh-HK" sz="6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-9.51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-5.26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39.63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49.00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46.05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-1.11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5.21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CWST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extLst>
                  <a:ext uri="{0D108BD9-81ED-4DB2-BD59-A6C34878D82A}">
                    <a16:rowId xmlns:a16="http://schemas.microsoft.com/office/drawing/2014/main" val="1815232469"/>
                  </a:ext>
                </a:extLst>
              </a:tr>
              <a:tr h="9382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KINSALE CAPITAL GROUP ORD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87.33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121.47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HK" sz="600" u="none" strike="noStrike" dirty="0">
                          <a:effectLst/>
                        </a:rPr>
                        <a:t>233,074 </a:t>
                      </a:r>
                      <a:endParaRPr lang="en-US" altLang="zh-HK" sz="6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-3.92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4.57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83.49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112.36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98.69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8.11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23.08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KNSL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extLst>
                  <a:ext uri="{0D108BD9-81ED-4DB2-BD59-A6C34878D82A}">
                    <a16:rowId xmlns:a16="http://schemas.microsoft.com/office/drawing/2014/main" val="3628618932"/>
                  </a:ext>
                </a:extLst>
              </a:tr>
              <a:tr h="9382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ANSYS ORD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87.33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242.19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HK" sz="600" u="none" strike="noStrike" dirty="0">
                          <a:effectLst/>
                        </a:rPr>
                        <a:t>1,674,522 </a:t>
                      </a:r>
                      <a:endParaRPr lang="en-US" altLang="zh-HK" sz="6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-15.65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-12.99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34.45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273.03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242.01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-11.29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0.07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ANSS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extLst>
                  <a:ext uri="{0D108BD9-81ED-4DB2-BD59-A6C34878D82A}">
                    <a16:rowId xmlns:a16="http://schemas.microsoft.com/office/drawing/2014/main" val="3311032880"/>
                  </a:ext>
                </a:extLst>
              </a:tr>
              <a:tr h="9382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FISERV ORD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86.93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109.36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HK" sz="600" u="none" strike="noStrike" dirty="0">
                          <a:effectLst/>
                        </a:rPr>
                        <a:t>7,131,794 </a:t>
                      </a:r>
                      <a:endParaRPr lang="en-US" altLang="zh-HK" sz="6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-8.48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-9.19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27.83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119.78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112.98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-8.70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-3.20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FISV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extLst>
                  <a:ext uri="{0D108BD9-81ED-4DB2-BD59-A6C34878D82A}">
                    <a16:rowId xmlns:a16="http://schemas.microsoft.com/office/drawing/2014/main" val="961898844"/>
                  </a:ext>
                </a:extLst>
              </a:tr>
              <a:tr h="9382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VISA CL A ORD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86.40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181.76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HK" sz="600" u="none" strike="noStrike">
                          <a:effectLst/>
                        </a:rPr>
                        <a:t>22,674,738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-12.95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-10.40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22.84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198.65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193.14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-8.50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-5.89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V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extLst>
                  <a:ext uri="{0D108BD9-81ED-4DB2-BD59-A6C34878D82A}">
                    <a16:rowId xmlns:a16="http://schemas.microsoft.com/office/drawing/2014/main" val="1413995259"/>
                  </a:ext>
                </a:extLst>
              </a:tr>
              <a:tr h="9382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MOODYS ORD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86.13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240.03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HK" sz="600" u="none" strike="noStrike">
                          <a:effectLst/>
                        </a:rPr>
                        <a:t>1,989,221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-11.70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-7.75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39.36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254.25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235.38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-5.59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1.98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MCO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extLst>
                  <a:ext uri="{0D108BD9-81ED-4DB2-BD59-A6C34878D82A}">
                    <a16:rowId xmlns:a16="http://schemas.microsoft.com/office/drawing/2014/main" val="2169310051"/>
                  </a:ext>
                </a:extLst>
              </a:tr>
              <a:tr h="9382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THERMO FISHER SCIENTIFIC ORD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85.73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290.80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HK" sz="600" u="none" strike="noStrike">
                          <a:effectLst/>
                        </a:rPr>
                        <a:t>3,961,732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-13.18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-12.74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12.08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326.59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316.45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-10.96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-8.11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TMO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extLst>
                  <a:ext uri="{0D108BD9-81ED-4DB2-BD59-A6C34878D82A}">
                    <a16:rowId xmlns:a16="http://schemas.microsoft.com/office/drawing/2014/main" val="1433408113"/>
                  </a:ext>
                </a:extLst>
              </a:tr>
              <a:tr h="9382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TELEDYNE TECH ORD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85.73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337.32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HK" sz="600" u="none" strike="noStrike">
                          <a:effectLst/>
                        </a:rPr>
                        <a:t>451,882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-12.53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-11.36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43.02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373.97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367.03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-9.80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-8.09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TDY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extLst>
                  <a:ext uri="{0D108BD9-81ED-4DB2-BD59-A6C34878D82A}">
                    <a16:rowId xmlns:a16="http://schemas.microsoft.com/office/drawing/2014/main" val="2608635458"/>
                  </a:ext>
                </a:extLst>
              </a:tr>
              <a:tr h="9382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ZOETIS CL A ORD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85.60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133.23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HK" sz="600" u="none" strike="noStrike">
                          <a:effectLst/>
                        </a:rPr>
                        <a:t>4,779,328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-6.33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-3.64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38.97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137.80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129.15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-3.32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3.16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ZTS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extLst>
                  <a:ext uri="{0D108BD9-81ED-4DB2-BD59-A6C34878D82A}">
                    <a16:rowId xmlns:a16="http://schemas.microsoft.com/office/drawing/2014/main" val="757659372"/>
                  </a:ext>
                </a:extLst>
              </a:tr>
              <a:tr h="9382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ISHARES US MEDICAL DEVICES ETF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85.60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241.51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HK" sz="600" u="none" strike="noStrike">
                          <a:effectLst/>
                        </a:rPr>
                        <a:t>853,649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-11.37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-11.38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6.00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270.00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261.66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-10.55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-7.70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IHI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extLst>
                  <a:ext uri="{0D108BD9-81ED-4DB2-BD59-A6C34878D82A}">
                    <a16:rowId xmlns:a16="http://schemas.microsoft.com/office/drawing/2014/main" val="1299010329"/>
                  </a:ext>
                </a:extLst>
              </a:tr>
              <a:tr h="9382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ISHARES EXPANDED TECH STW SCTR ETF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85.60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234.58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HK" sz="600" u="none" strike="noStrike">
                          <a:effectLst/>
                        </a:rPr>
                        <a:t>1,813,541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-9.18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-6.30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14.86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248.10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235.20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-5.45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-0.26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IGV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extLst>
                  <a:ext uri="{0D108BD9-81ED-4DB2-BD59-A6C34878D82A}">
                    <a16:rowId xmlns:a16="http://schemas.microsoft.com/office/drawing/2014/main" val="2847313285"/>
                  </a:ext>
                </a:extLst>
              </a:tr>
              <a:tr h="9382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FAIR ISAAC ORD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85.60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376.03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HK" sz="600" u="none" strike="noStrike">
                          <a:effectLst/>
                        </a:rPr>
                        <a:t>634,293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-8.17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-8.05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51.59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402.47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367.05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-6.57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2.45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FICO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extLst>
                  <a:ext uri="{0D108BD9-81ED-4DB2-BD59-A6C34878D82A}">
                    <a16:rowId xmlns:a16="http://schemas.microsoft.com/office/drawing/2014/main" val="2646076566"/>
                  </a:ext>
                </a:extLst>
              </a:tr>
              <a:tr h="9382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MSCI ORD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85.47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295.44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HK" sz="600" u="none" strike="noStrike">
                          <a:effectLst/>
                        </a:rPr>
                        <a:t>1,394,246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-4.41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6.21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57.85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280.63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260.97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5.28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13.21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MSCI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extLst>
                  <a:ext uri="{0D108BD9-81ED-4DB2-BD59-A6C34878D82A}">
                    <a16:rowId xmlns:a16="http://schemas.microsoft.com/office/drawing/2014/main" val="504181260"/>
                  </a:ext>
                </a:extLst>
              </a:tr>
              <a:tr h="9382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ADOBE ORD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85.33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345.12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HK" sz="600" u="none" strike="noStrike">
                          <a:effectLst/>
                        </a:rPr>
                        <a:t>6,469,131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-7.46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-2.68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33.68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351.33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319.95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-1.77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7.87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ADBE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extLst>
                  <a:ext uri="{0D108BD9-81ED-4DB2-BD59-A6C34878D82A}">
                    <a16:rowId xmlns:a16="http://schemas.microsoft.com/office/drawing/2014/main" val="361065820"/>
                  </a:ext>
                </a:extLst>
              </a:tr>
              <a:tr h="9382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ABBOTT LABORATORIES ORD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85.33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77.03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HK" sz="600" u="none" strike="noStrike" dirty="0">
                          <a:effectLst/>
                        </a:rPr>
                        <a:t>16,672,979 </a:t>
                      </a:r>
                      <a:endParaRPr lang="en-US" altLang="zh-HK" sz="6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-11.92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-13.97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-2.02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88.23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87.41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-12.69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-11.87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ABT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extLst>
                  <a:ext uri="{0D108BD9-81ED-4DB2-BD59-A6C34878D82A}">
                    <a16:rowId xmlns:a16="http://schemas.microsoft.com/office/drawing/2014/main" val="244945993"/>
                  </a:ext>
                </a:extLst>
              </a:tr>
              <a:tr h="9382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INTERXION HOLDING ORD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85.20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84.89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HK" sz="600" u="none" strike="noStrike">
                          <a:effectLst/>
                        </a:rPr>
                        <a:t>3,979,670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-12.15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-7.81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28.19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87.52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85.37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-3.00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-0.56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INXN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extLst>
                  <a:ext uri="{0D108BD9-81ED-4DB2-BD59-A6C34878D82A}">
                    <a16:rowId xmlns:a16="http://schemas.microsoft.com/office/drawing/2014/main" val="103816169"/>
                  </a:ext>
                </a:extLst>
              </a:tr>
              <a:tr h="9382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ARTHUR J GALLAGHER ORD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85.20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97.49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HK" sz="600" u="none" strike="noStrike">
                          <a:effectLst/>
                        </a:rPr>
                        <a:t>2,218,798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-9.59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-0.89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22.44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100.54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93.24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-3.03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4.55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AJG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extLst>
                  <a:ext uri="{0D108BD9-81ED-4DB2-BD59-A6C34878D82A}">
                    <a16:rowId xmlns:a16="http://schemas.microsoft.com/office/drawing/2014/main" val="1010264031"/>
                  </a:ext>
                </a:extLst>
              </a:tr>
              <a:tr h="9382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CDW ORD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85.07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114.22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HK" sz="600" u="none" strike="noStrike" dirty="0">
                          <a:effectLst/>
                        </a:rPr>
                        <a:t>2,984,813 </a:t>
                      </a:r>
                      <a:endParaRPr lang="en-US" altLang="zh-HK" sz="6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-14.70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-15.68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21.18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134.76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138.46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-15.24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-17.50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CDW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extLst>
                  <a:ext uri="{0D108BD9-81ED-4DB2-BD59-A6C34878D82A}">
                    <a16:rowId xmlns:a16="http://schemas.microsoft.com/office/drawing/2014/main" val="4024767212"/>
                  </a:ext>
                </a:extLst>
              </a:tr>
              <a:tr h="9382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ISHARES EXPANDED TECH SECTOR ETF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84.80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235.01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HK" sz="600" u="none" strike="noStrike" dirty="0">
                          <a:effectLst/>
                        </a:rPr>
                        <a:t>203,719 </a:t>
                      </a:r>
                      <a:endParaRPr lang="en-US" altLang="zh-HK" sz="6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-10.39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-7.92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17.75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253.51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242.57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-7.30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-3.12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IGM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extLst>
                  <a:ext uri="{0D108BD9-81ED-4DB2-BD59-A6C34878D82A}">
                    <a16:rowId xmlns:a16="http://schemas.microsoft.com/office/drawing/2014/main" val="979300806"/>
                  </a:ext>
                </a:extLst>
              </a:tr>
              <a:tr h="9382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FIDELITY NATIONAL INFORMATN SVCS ORD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84.80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139.72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HK" sz="600" u="none" strike="noStrike" dirty="0">
                          <a:effectLst/>
                        </a:rPr>
                        <a:t>8,619,931 </a:t>
                      </a:r>
                      <a:endParaRPr lang="en-US" altLang="zh-HK" sz="6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-9.82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-5.57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30.19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144.12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139.87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-3.05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-0.10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FIS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extLst>
                  <a:ext uri="{0D108BD9-81ED-4DB2-BD59-A6C34878D82A}">
                    <a16:rowId xmlns:a16="http://schemas.microsoft.com/office/drawing/2014/main" val="2814541512"/>
                  </a:ext>
                </a:extLst>
              </a:tr>
              <a:tr h="9382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TRANSUNION ORD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84.67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88.92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HK" sz="600" u="none" strike="noStrike">
                          <a:effectLst/>
                        </a:rPr>
                        <a:t>2,585,000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-8.71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-4.61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37.71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91.21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86.90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-2.51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2.33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TRU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extLst>
                  <a:ext uri="{0D108BD9-81ED-4DB2-BD59-A6C34878D82A}">
                    <a16:rowId xmlns:a16="http://schemas.microsoft.com/office/drawing/2014/main" val="2581933006"/>
                  </a:ext>
                </a:extLst>
              </a:tr>
              <a:tr h="9382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BRIGHT HORIZONS FAMILY SOLUTIONS ORD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84.67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157.15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HK" sz="600" u="none" strike="noStrike">
                          <a:effectLst/>
                        </a:rPr>
                        <a:t>620,878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-9.90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-2.75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25.73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161.42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153.60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-2.65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2.31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BFAM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extLst>
                  <a:ext uri="{0D108BD9-81ED-4DB2-BD59-A6C34878D82A}">
                    <a16:rowId xmlns:a16="http://schemas.microsoft.com/office/drawing/2014/main" val="333312256"/>
                  </a:ext>
                </a:extLst>
              </a:tr>
              <a:tr h="9382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ALPHACLONE ALTERNATIVE ALPHA ETF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84.67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54.38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HK" sz="600" u="none" strike="noStrike" dirty="0">
                          <a:effectLst/>
                        </a:rPr>
                        <a:t>7,108 </a:t>
                      </a:r>
                      <a:endParaRPr lang="en-US" altLang="zh-HK" sz="6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-11.99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-9.11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11.57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59.91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58.58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-9.24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-7.18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ALFA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extLst>
                  <a:ext uri="{0D108BD9-81ED-4DB2-BD59-A6C34878D82A}">
                    <a16:rowId xmlns:a16="http://schemas.microsoft.com/office/drawing/2014/main" val="1994111600"/>
                  </a:ext>
                </a:extLst>
              </a:tr>
              <a:tr h="9382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VANGUARD INFORMATION TECHNOLOGY ETF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84.53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235.65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HK" sz="600" u="none" strike="noStrike">
                          <a:effectLst/>
                        </a:rPr>
                        <a:t>3,537,508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-10.97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-8.97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21.80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256.23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244.08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-8.03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-3.45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VGT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extLst>
                  <a:ext uri="{0D108BD9-81ED-4DB2-BD59-A6C34878D82A}">
                    <a16:rowId xmlns:a16="http://schemas.microsoft.com/office/drawing/2014/main" val="2176117806"/>
                  </a:ext>
                </a:extLst>
              </a:tr>
              <a:tr h="9382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TYLER TECHNOLOGIES ORD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84.53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313.35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HK" sz="600" u="none" strike="noStrike">
                          <a:effectLst/>
                        </a:rPr>
                        <a:t>572,513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-5.09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-0.11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55.49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320.37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295.15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-2.19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6.17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TYL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extLst>
                  <a:ext uri="{0D108BD9-81ED-4DB2-BD59-A6C34878D82A}">
                    <a16:rowId xmlns:a16="http://schemas.microsoft.com/office/drawing/2014/main" val="2192197053"/>
                  </a:ext>
                </a:extLst>
              </a:tr>
              <a:tr h="9382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SUN COMMUNITIES REIT ORD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84.40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152.88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HK" sz="600" u="none" strike="noStrike">
                          <a:effectLst/>
                        </a:rPr>
                        <a:t>1,084,102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-11.46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-3.82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32.92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155.49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152.88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-1.68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0.00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SUI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extLst>
                  <a:ext uri="{0D108BD9-81ED-4DB2-BD59-A6C34878D82A}">
                    <a16:rowId xmlns:a16="http://schemas.microsoft.com/office/drawing/2014/main" val="3837760693"/>
                  </a:ext>
                </a:extLst>
              </a:tr>
              <a:tr h="9382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EPAM SYSTEMS ORD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84.40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223.20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HK" sz="600" u="none" strike="noStrike">
                          <a:effectLst/>
                        </a:rPr>
                        <a:t>613,897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-3.53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-4.34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37.35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227.05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206.06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-1.69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8.32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EPAM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extLst>
                  <a:ext uri="{0D108BD9-81ED-4DB2-BD59-A6C34878D82A}">
                    <a16:rowId xmlns:a16="http://schemas.microsoft.com/office/drawing/2014/main" val="418838309"/>
                  </a:ext>
                </a:extLst>
              </a:tr>
              <a:tr h="93828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600" u="none" strike="noStrike">
                          <a:effectLst/>
                        </a:rPr>
                        <a:t>SPDR S&amp;P AEROSPACE DEFENSE ETF</a:t>
                      </a:r>
                      <a:endParaRPr lang="pt-BR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84.13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99.98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HK" sz="600" u="none" strike="noStrike">
                          <a:effectLst/>
                        </a:rPr>
                        <a:t>690,804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-14.20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-13.81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6.41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114.50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112.08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-12.68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-10.80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XAR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extLst>
                  <a:ext uri="{0D108BD9-81ED-4DB2-BD59-A6C34878D82A}">
                    <a16:rowId xmlns:a16="http://schemas.microsoft.com/office/drawing/2014/main" val="1970878952"/>
                  </a:ext>
                </a:extLst>
              </a:tr>
              <a:tr h="9382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TECHNOLOGY SELECT SECTOR SPDR ETF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84.00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88.37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HK" sz="600" u="none" strike="noStrike">
                          <a:effectLst/>
                        </a:rPr>
                        <a:t>55,929,512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-11.13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-8.83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24.34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96.16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91.33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-8.10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-3.24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XLK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extLst>
                  <a:ext uri="{0D108BD9-81ED-4DB2-BD59-A6C34878D82A}">
                    <a16:rowId xmlns:a16="http://schemas.microsoft.com/office/drawing/2014/main" val="2829226894"/>
                  </a:ext>
                </a:extLst>
              </a:tr>
              <a:tr h="9382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ISHARES EDGE MSCI MIN VOL USA ETF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84.00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61.27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HK" sz="600" u="none" strike="noStrike">
                          <a:effectLst/>
                        </a:rPr>
                        <a:t>16,728,005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-11.52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-9.46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6.61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67.00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65.63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-8.56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-6.64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USMV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extLst>
                  <a:ext uri="{0D108BD9-81ED-4DB2-BD59-A6C34878D82A}">
                    <a16:rowId xmlns:a16="http://schemas.microsoft.com/office/drawing/2014/main" val="1017041930"/>
                  </a:ext>
                </a:extLst>
              </a:tr>
              <a:tr h="9382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COSTAR GROUP ORD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84.00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667.59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HK" sz="600" u="none" strike="noStrike">
                          <a:effectLst/>
                        </a:rPr>
                        <a:t>455,688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-6.79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1.16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43.25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656.43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607.34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1.70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9.92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CSGP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extLst>
                  <a:ext uri="{0D108BD9-81ED-4DB2-BD59-A6C34878D82A}">
                    <a16:rowId xmlns:a16="http://schemas.microsoft.com/office/drawing/2014/main" val="3531181508"/>
                  </a:ext>
                </a:extLst>
              </a:tr>
              <a:tr h="9382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FIDELITY MSCI INFOR TECH INDX ETF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83.87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69.75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HK" sz="600" u="none" strike="noStrike">
                          <a:effectLst/>
                        </a:rPr>
                        <a:t>1,568,400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-10.93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-8.95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21.98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75.80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72.22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-7.98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-3.42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FTEC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extLst>
                  <a:ext uri="{0D108BD9-81ED-4DB2-BD59-A6C34878D82A}">
                    <a16:rowId xmlns:a16="http://schemas.microsoft.com/office/drawing/2014/main" val="1919137338"/>
                  </a:ext>
                </a:extLst>
              </a:tr>
              <a:tr h="9382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ISHARES US TECHNOLOGY ETF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83.73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226.23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HK" sz="600" u="none" strike="noStrike">
                          <a:effectLst/>
                        </a:rPr>
                        <a:t>582,000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-10.24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-8.31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22.56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244.47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232.75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-7.46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-2.80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IYW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extLst>
                  <a:ext uri="{0D108BD9-81ED-4DB2-BD59-A6C34878D82A}">
                    <a16:rowId xmlns:a16="http://schemas.microsoft.com/office/drawing/2014/main" val="1967593056"/>
                  </a:ext>
                </a:extLst>
              </a:tr>
              <a:tr h="9382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GLOBAL PAYMENTS ORD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83.60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183.97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HK" sz="600" u="none" strike="noStrike">
                          <a:effectLst/>
                        </a:rPr>
                        <a:t>4,061,473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-9.99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-7.10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40.93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193.82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183.05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-5.08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0.50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GPN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extLst>
                  <a:ext uri="{0D108BD9-81ED-4DB2-BD59-A6C34878D82A}">
                    <a16:rowId xmlns:a16="http://schemas.microsoft.com/office/drawing/2014/main" val="568993646"/>
                  </a:ext>
                </a:extLst>
              </a:tr>
              <a:tr h="9382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AMERICAN TOWER REIT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83.60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226.80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HK" sz="600" u="none" strike="noStrike">
                          <a:effectLst/>
                        </a:rPr>
                        <a:t>5,188,144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-8.18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-4.38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26.22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232.75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220.85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-2.56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2.69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AMT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extLst>
                  <a:ext uri="{0D108BD9-81ED-4DB2-BD59-A6C34878D82A}">
                    <a16:rowId xmlns:a16="http://schemas.microsoft.com/office/drawing/2014/main" val="2245101812"/>
                  </a:ext>
                </a:extLst>
              </a:tr>
              <a:tr h="9382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AMERICAN ELECTRIC POWER ORD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83.60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89.26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HK" sz="600" u="none" strike="noStrike">
                          <a:effectLst/>
                        </a:rPr>
                        <a:t>6,764,169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-12.24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-12.65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9.63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98.95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94.29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-9.80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-5.33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AEP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extLst>
                  <a:ext uri="{0D108BD9-81ED-4DB2-BD59-A6C34878D82A}">
                    <a16:rowId xmlns:a16="http://schemas.microsoft.com/office/drawing/2014/main" val="1476022568"/>
                  </a:ext>
                </a:extLst>
              </a:tr>
              <a:tr h="9382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VERISIGN ORD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83.20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189.75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HK" sz="600" u="none" strike="noStrike">
                          <a:effectLst/>
                        </a:rPr>
                        <a:t>1,284,292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-7.94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-10.06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7.31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205.22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199.58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-7.54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-4.93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VRSN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extLst>
                  <a:ext uri="{0D108BD9-81ED-4DB2-BD59-A6C34878D82A}">
                    <a16:rowId xmlns:a16="http://schemas.microsoft.com/office/drawing/2014/main" val="4261342597"/>
                  </a:ext>
                </a:extLst>
              </a:tr>
              <a:tr h="9382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VANGUARD MEGA CAP GROWTH ETF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83.20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141.33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HK" sz="600" u="none" strike="noStrike">
                          <a:effectLst/>
                        </a:rPr>
                        <a:t>1,652,063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-10.61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-7.20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16.62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152.18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145.52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-7.13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-2.88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MGK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extLst>
                  <a:ext uri="{0D108BD9-81ED-4DB2-BD59-A6C34878D82A}">
                    <a16:rowId xmlns:a16="http://schemas.microsoft.com/office/drawing/2014/main" val="1882259990"/>
                  </a:ext>
                </a:extLst>
              </a:tr>
              <a:tr h="9382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ISHARES GLOBAL TECH ETF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83.20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201.01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HK" sz="600" u="none" strike="noStrike">
                          <a:effectLst/>
                        </a:rPr>
                        <a:t>279,286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-10.38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-8.83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22.26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218.90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209.72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-8.17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-4.15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IXN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extLst>
                  <a:ext uri="{0D108BD9-81ED-4DB2-BD59-A6C34878D82A}">
                    <a16:rowId xmlns:a16="http://schemas.microsoft.com/office/drawing/2014/main" val="1310601401"/>
                  </a:ext>
                </a:extLst>
              </a:tr>
              <a:tr h="9382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SCHWAB US LARGE CAP GROWTH ETF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83.07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89.23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HK" sz="600" u="none" strike="noStrike">
                          <a:effectLst/>
                        </a:rPr>
                        <a:t>2,006,171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-10.93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-7.70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14.74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96.53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92.52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-7.56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-3.56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SCHG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extLst>
                  <a:ext uri="{0D108BD9-81ED-4DB2-BD59-A6C34878D82A}">
                    <a16:rowId xmlns:a16="http://schemas.microsoft.com/office/drawing/2014/main" val="3844286404"/>
                  </a:ext>
                </a:extLst>
              </a:tr>
              <a:tr h="9382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ISHARES RUSSELL 1000 GROWTH ETF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83.07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167.97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HK" sz="600" u="none" strike="noStrike">
                          <a:effectLst/>
                        </a:rPr>
                        <a:t>5,978,194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-10.70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-7.89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13.47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182.21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175.21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-7.82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-4.13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IWF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extLst>
                  <a:ext uri="{0D108BD9-81ED-4DB2-BD59-A6C34878D82A}">
                    <a16:rowId xmlns:a16="http://schemas.microsoft.com/office/drawing/2014/main" val="3382692567"/>
                  </a:ext>
                </a:extLst>
              </a:tr>
              <a:tr h="9382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ALLIANT ENERGY ORD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83.07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52.12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HK" sz="600" u="none" strike="noStrike">
                          <a:effectLst/>
                        </a:rPr>
                        <a:t>3,409,341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-11.87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 dirty="0">
                          <a:effectLst/>
                        </a:rPr>
                        <a:t>-11.89 </a:t>
                      </a:r>
                      <a:endParaRPr lang="en-US" altLang="zh-HK" sz="6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12.62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56.53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54.45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-7.80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-4.27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LNT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extLst>
                  <a:ext uri="{0D108BD9-81ED-4DB2-BD59-A6C34878D82A}">
                    <a16:rowId xmlns:a16="http://schemas.microsoft.com/office/drawing/2014/main" val="1438757872"/>
                  </a:ext>
                </a:extLst>
              </a:tr>
              <a:tr h="9382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ENTERGY ORD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82.93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116.91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HK" sz="600" u="none" strike="noStrike">
                          <a:effectLst/>
                        </a:rPr>
                        <a:t>2,735,526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-10.04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-10.06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26.20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125.17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121.05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-6.60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-3.42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ETR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extLst>
                  <a:ext uri="{0D108BD9-81ED-4DB2-BD59-A6C34878D82A}">
                    <a16:rowId xmlns:a16="http://schemas.microsoft.com/office/drawing/2014/main" val="2142482967"/>
                  </a:ext>
                </a:extLst>
              </a:tr>
              <a:tr h="9382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CMS ENERGY ORD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82.93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60.42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HK" sz="600" u="none" strike="noStrike">
                          <a:effectLst/>
                        </a:rPr>
                        <a:t>5,533,307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-11.73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-9.92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11.58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65.32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63.05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-7.50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-4.18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CMS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extLst>
                  <a:ext uri="{0D108BD9-81ED-4DB2-BD59-A6C34878D82A}">
                    <a16:rowId xmlns:a16="http://schemas.microsoft.com/office/drawing/2014/main" val="189082594"/>
                  </a:ext>
                </a:extLst>
              </a:tr>
              <a:tr h="9382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VANGUARD GROWTH ETF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82.80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175.72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HK" sz="600" u="none" strike="noStrike">
                          <a:effectLst/>
                        </a:rPr>
                        <a:t>3,281,865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-10.81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-7.61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14.93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189.74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182.08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-7.39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-3.49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VUG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extLst>
                  <a:ext uri="{0D108BD9-81ED-4DB2-BD59-A6C34878D82A}">
                    <a16:rowId xmlns:a16="http://schemas.microsoft.com/office/drawing/2014/main" val="2325364785"/>
                  </a:ext>
                </a:extLst>
              </a:tr>
              <a:tr h="9382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SERVICENOW ORD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82.80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326.09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HK" sz="600" u="none" strike="noStrike">
                          <a:effectLst/>
                        </a:rPr>
                        <a:t>3,202,474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-5.34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3.83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37.61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320.30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277.78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1.81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17.39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NOW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extLst>
                  <a:ext uri="{0D108BD9-81ED-4DB2-BD59-A6C34878D82A}">
                    <a16:rowId xmlns:a16="http://schemas.microsoft.com/office/drawing/2014/main" val="654751174"/>
                  </a:ext>
                </a:extLst>
              </a:tr>
              <a:tr h="9382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INSULET ORD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82.80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189.97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HK" sz="600" u="none" strike="noStrike">
                          <a:effectLst/>
                        </a:rPr>
                        <a:t>1,255,272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-10.52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-1.83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105.35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185.24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173.08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2.55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9.76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PODD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extLst>
                  <a:ext uri="{0D108BD9-81ED-4DB2-BD59-A6C34878D82A}">
                    <a16:rowId xmlns:a16="http://schemas.microsoft.com/office/drawing/2014/main" val="1182773850"/>
                  </a:ext>
                </a:extLst>
              </a:tr>
              <a:tr h="9382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COUPA SOFTWARE ORD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82.80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149.75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HK" sz="600" u="none" strike="noStrike">
                          <a:effectLst/>
                        </a:rPr>
                        <a:t>2,702,093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-8.30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-9.44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61.42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162.09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150.75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-7.61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-0.66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COUP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extLst>
                  <a:ext uri="{0D108BD9-81ED-4DB2-BD59-A6C34878D82A}">
                    <a16:rowId xmlns:a16="http://schemas.microsoft.com/office/drawing/2014/main" val="596521273"/>
                  </a:ext>
                </a:extLst>
              </a:tr>
              <a:tr h="9382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BROOKFIELD ASSET MANAGEMENT CL A ORD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82.67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59.96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HK" sz="600" u="none" strike="noStrike">
                          <a:effectLst/>
                        </a:rPr>
                        <a:t>5,189,719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-11.93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-4.05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31.46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60.82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59.16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-1.41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1.36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BAM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extLst>
                  <a:ext uri="{0D108BD9-81ED-4DB2-BD59-A6C34878D82A}">
                    <a16:rowId xmlns:a16="http://schemas.microsoft.com/office/drawing/2014/main" val="734617151"/>
                  </a:ext>
                </a:extLst>
              </a:tr>
              <a:tr h="9382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VANGUARD MID CAP GROWTH ETF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82.53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149.46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HK" sz="600" u="none" strike="noStrike">
                          <a:effectLst/>
                        </a:rPr>
                        <a:t>454,161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-11.09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-8.80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7.27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162.37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158.44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-7.95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-5.67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VOT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extLst>
                  <a:ext uri="{0D108BD9-81ED-4DB2-BD59-A6C34878D82A}">
                    <a16:rowId xmlns:a16="http://schemas.microsoft.com/office/drawing/2014/main" val="103578968"/>
                  </a:ext>
                </a:extLst>
              </a:tr>
              <a:tr h="9382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STERIS ORD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82.53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158.62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HK" sz="600" u="none" strike="noStrike">
                          <a:effectLst/>
                        </a:rPr>
                        <a:t>1,618,559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-5.56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5.01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29.98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152.12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149.59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4.27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6.04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STE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extLst>
                  <a:ext uri="{0D108BD9-81ED-4DB2-BD59-A6C34878D82A}">
                    <a16:rowId xmlns:a16="http://schemas.microsoft.com/office/drawing/2014/main" val="2693138742"/>
                  </a:ext>
                </a:extLst>
              </a:tr>
              <a:tr h="9382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LULULEMON ATHLETICA ORD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82.53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217.41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HK" sz="600" u="none" strike="noStrike">
                          <a:effectLst/>
                        </a:rPr>
                        <a:t>3,748,400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-15.04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-9.17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47.12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240.17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220.90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-9.47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-1.58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LULU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extLst>
                  <a:ext uri="{0D108BD9-81ED-4DB2-BD59-A6C34878D82A}">
                    <a16:rowId xmlns:a16="http://schemas.microsoft.com/office/drawing/2014/main" val="1605346794"/>
                  </a:ext>
                </a:extLst>
              </a:tr>
              <a:tr h="9382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INVSC QQQ TRUST SRS 1 ETF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82.53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205.80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HK" sz="600" u="none" strike="noStrike">
                          <a:effectLst/>
                        </a:rPr>
                        <a:t>149,247,072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-10.63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-7.07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17.99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222.11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209.47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-7.34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-1.75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QQQ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extLst>
                  <a:ext uri="{0D108BD9-81ED-4DB2-BD59-A6C34878D82A}">
                    <a16:rowId xmlns:a16="http://schemas.microsoft.com/office/drawing/2014/main" val="1231274275"/>
                  </a:ext>
                </a:extLst>
              </a:tr>
              <a:tr h="9382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HEICO CL A ORD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82.53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88.33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HK" sz="600" u="none" strike="noStrike">
                          <a:effectLst/>
                        </a:rPr>
                        <a:t>2,267,872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-13.16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-9.08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9.97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98.23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95.11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-10.08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-7.12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HEIa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extLst>
                  <a:ext uri="{0D108BD9-81ED-4DB2-BD59-A6C34878D82A}">
                    <a16:rowId xmlns:a16="http://schemas.microsoft.com/office/drawing/2014/main" val="3693820098"/>
                  </a:ext>
                </a:extLst>
              </a:tr>
              <a:tr h="9382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ISHARES RUSSELL MID CAP GROWTH ETF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82.40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143.32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HK" sz="600" u="none" strike="noStrike">
                          <a:effectLst/>
                        </a:rPr>
                        <a:t>809,491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-10.52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-8.90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7.28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156.06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152.03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-8.16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-5.73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IWP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extLst>
                  <a:ext uri="{0D108BD9-81ED-4DB2-BD59-A6C34878D82A}">
                    <a16:rowId xmlns:a16="http://schemas.microsoft.com/office/drawing/2014/main" val="1177401214"/>
                  </a:ext>
                </a:extLst>
              </a:tr>
              <a:tr h="9382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TOPBUILD ORD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82.27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101.00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HK" sz="600" u="none" strike="noStrike">
                          <a:effectLst/>
                        </a:rPr>
                        <a:t>774,222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-17.89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-14.04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64.50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111.18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107.51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-9.16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-6.06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BLD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extLst>
                  <a:ext uri="{0D108BD9-81ED-4DB2-BD59-A6C34878D82A}">
                    <a16:rowId xmlns:a16="http://schemas.microsoft.com/office/drawing/2014/main" val="16709550"/>
                  </a:ext>
                </a:extLst>
              </a:tr>
              <a:tr h="9382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ISHARES S&amp;P 500 GROWTH ETF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82.27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184.56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HK" sz="600" u="none" strike="noStrike">
                          <a:effectLst/>
                        </a:rPr>
                        <a:t>2,015,956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-10.43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-8.00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9.33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200.43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193.42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-7.92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-4.58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IVW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extLst>
                  <a:ext uri="{0D108BD9-81ED-4DB2-BD59-A6C34878D82A}">
                    <a16:rowId xmlns:a16="http://schemas.microsoft.com/office/drawing/2014/main" val="1173950146"/>
                  </a:ext>
                </a:extLst>
              </a:tr>
              <a:tr h="9382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SPDR S&amp;P 500 GROWTH ETF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82.13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39.90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HK" sz="600" u="none" strike="noStrike">
                          <a:effectLst/>
                        </a:rPr>
                        <a:t>8,483,524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-10.62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-8.19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9.26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43.39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41.89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-8.04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-4.75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SPYG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extLst>
                  <a:ext uri="{0D108BD9-81ED-4DB2-BD59-A6C34878D82A}">
                    <a16:rowId xmlns:a16="http://schemas.microsoft.com/office/drawing/2014/main" val="693071710"/>
                  </a:ext>
                </a:extLst>
              </a:tr>
              <a:tr h="9382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INVSC S P 500 PURE GROWTH ETF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82.13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119.11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HK" sz="600" u="none" strike="noStrike">
                          <a:effectLst/>
                        </a:rPr>
                        <a:t>284,315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-10.29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-8.85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4.97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129.78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126.44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-8.22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-5.80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RPG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extLst>
                  <a:ext uri="{0D108BD9-81ED-4DB2-BD59-A6C34878D82A}">
                    <a16:rowId xmlns:a16="http://schemas.microsoft.com/office/drawing/2014/main" val="844092050"/>
                  </a:ext>
                </a:extLst>
              </a:tr>
              <a:tr h="9382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ISHARES CORE S&amp;P US GROWTH ETF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82.00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64.00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HK" sz="600" u="none" strike="noStrike">
                          <a:effectLst/>
                        </a:rPr>
                        <a:t>1,792,984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-10.94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-8.51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7.96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69.85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67.61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-8.37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-5.33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IUSG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extLst>
                  <a:ext uri="{0D108BD9-81ED-4DB2-BD59-A6C34878D82A}">
                    <a16:rowId xmlns:a16="http://schemas.microsoft.com/office/drawing/2014/main" val="819055482"/>
                  </a:ext>
                </a:extLst>
              </a:tr>
              <a:tr h="9382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FIRST TRUST TECHNOLOGY ALPHADEX ETF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82.00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68.11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HK" sz="600" u="none" strike="noStrike">
                          <a:effectLst/>
                        </a:rPr>
                        <a:t>613,211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-9.86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-9.52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8.33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74.80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72.10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-8.95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-5.53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FXL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extLst>
                  <a:ext uri="{0D108BD9-81ED-4DB2-BD59-A6C34878D82A}">
                    <a16:rowId xmlns:a16="http://schemas.microsoft.com/office/drawing/2014/main" val="2250522506"/>
                  </a:ext>
                </a:extLst>
              </a:tr>
              <a:tr h="9382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APPLE ORD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82.00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273.36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HK" sz="600" u="none" strike="noStrike">
                          <a:effectLst/>
                        </a:rPr>
                        <a:t>106,721,232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-12.68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-13.95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55.45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310.30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287.68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-11.90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-4.98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AAPL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extLst>
                  <a:ext uri="{0D108BD9-81ED-4DB2-BD59-A6C34878D82A}">
                    <a16:rowId xmlns:a16="http://schemas.microsoft.com/office/drawing/2014/main" val="2040842902"/>
                  </a:ext>
                </a:extLst>
              </a:tr>
              <a:tr h="9382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REXFORD INDUSTRIAL REALTY REIT ORD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81.87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46.77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HK" sz="600" u="none" strike="noStrike">
                          <a:effectLst/>
                        </a:rPr>
                        <a:t>1,249,005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-12.33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-3.43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36.79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47.38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46.54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-1.28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0.51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REXR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extLst>
                  <a:ext uri="{0D108BD9-81ED-4DB2-BD59-A6C34878D82A}">
                    <a16:rowId xmlns:a16="http://schemas.microsoft.com/office/drawing/2014/main" val="2607344591"/>
                  </a:ext>
                </a:extLst>
              </a:tr>
              <a:tr h="9382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PAYCOM SOFTWARE ORD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81.87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282.65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HK" sz="600" u="none" strike="noStrike">
                          <a:effectLst/>
                        </a:rPr>
                        <a:t>1,463,643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-5.91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-11.28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59.31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304.50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258.11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-7.18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9.51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PAYC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extLst>
                  <a:ext uri="{0D108BD9-81ED-4DB2-BD59-A6C34878D82A}">
                    <a16:rowId xmlns:a16="http://schemas.microsoft.com/office/drawing/2014/main" val="2812750269"/>
                  </a:ext>
                </a:extLst>
              </a:tr>
              <a:tr h="9382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ISHARES EDGE MSCI USA MOMNTM ETF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81.87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120.90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HK" sz="600" u="none" strike="noStrike">
                          <a:effectLst/>
                        </a:rPr>
                        <a:t>2,382,340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-10.62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-8.42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9.89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129.71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126.03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-6.79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-4.07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MTUM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extLst>
                  <a:ext uri="{0D108BD9-81ED-4DB2-BD59-A6C34878D82A}">
                    <a16:rowId xmlns:a16="http://schemas.microsoft.com/office/drawing/2014/main" val="129210168"/>
                  </a:ext>
                </a:extLst>
              </a:tr>
              <a:tr h="9382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INVSC AEROSPACE DEFENSE ETF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81.87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63.51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HK" sz="600" u="none" strike="noStrike">
                          <a:effectLst/>
                        </a:rPr>
                        <a:t>286,949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-12.71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-12.01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7.79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71.49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70.14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-11.16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-9.46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PPA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extLst>
                  <a:ext uri="{0D108BD9-81ED-4DB2-BD59-A6C34878D82A}">
                    <a16:rowId xmlns:a16="http://schemas.microsoft.com/office/drawing/2014/main" val="850046469"/>
                  </a:ext>
                </a:extLst>
              </a:tr>
              <a:tr h="9382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ETFMG Prime Mobile Payments ETF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81.87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47.97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HK" sz="600" u="none" strike="noStrike">
                          <a:effectLst/>
                        </a:rPr>
                        <a:t>385,696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-11.13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-8.54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16.12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51.72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49.67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-7.25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-3.41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IPAY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extLst>
                  <a:ext uri="{0D108BD9-81ED-4DB2-BD59-A6C34878D82A}">
                    <a16:rowId xmlns:a16="http://schemas.microsoft.com/office/drawing/2014/main" val="3280921727"/>
                  </a:ext>
                </a:extLst>
              </a:tr>
              <a:tr h="9382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INVSC WATER RESC PORTFOLIO ETF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81.73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35.72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HK" sz="600" u="none" strike="noStrike">
                          <a:effectLst/>
                        </a:rPr>
                        <a:t>220,515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-12.34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-10.52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6.40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39.32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38.45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-9.14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-7.10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PHO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extLst>
                  <a:ext uri="{0D108BD9-81ED-4DB2-BD59-A6C34878D82A}">
                    <a16:rowId xmlns:a16="http://schemas.microsoft.com/office/drawing/2014/main" val="392878827"/>
                  </a:ext>
                </a:extLst>
              </a:tr>
              <a:tr h="9382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FIRST TR LRG CP GRW ALPHADEX ETF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81.60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69.38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HK" sz="600" u="none" strike="noStrike">
                          <a:effectLst/>
                        </a:rPr>
                        <a:t>91,373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-11.03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-8.18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5.75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74.99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73.15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-7.48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-5.16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FTC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extLst>
                  <a:ext uri="{0D108BD9-81ED-4DB2-BD59-A6C34878D82A}">
                    <a16:rowId xmlns:a16="http://schemas.microsoft.com/office/drawing/2014/main" val="4053813017"/>
                  </a:ext>
                </a:extLst>
              </a:tr>
              <a:tr h="9382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CHURCHILL DOWNS ORD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81.60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125.64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HK" sz="600" u="none" strike="noStrike">
                          <a:effectLst/>
                        </a:rPr>
                        <a:t>1,026,708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-22.08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-13.15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38.81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145.88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133.77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-13.87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-6.08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CHDN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extLst>
                  <a:ext uri="{0D108BD9-81ED-4DB2-BD59-A6C34878D82A}">
                    <a16:rowId xmlns:a16="http://schemas.microsoft.com/office/drawing/2014/main" val="953319256"/>
                  </a:ext>
                </a:extLst>
              </a:tr>
              <a:tr h="9382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WINGSTOP ORD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81.47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84.45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HK" sz="600" u="none" strike="noStrike">
                          <a:effectLst/>
                        </a:rPr>
                        <a:t>956,038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-15.27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-9.32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29.07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91.76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83.09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-7.97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1.64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WING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extLst>
                  <a:ext uri="{0D108BD9-81ED-4DB2-BD59-A6C34878D82A}">
                    <a16:rowId xmlns:a16="http://schemas.microsoft.com/office/drawing/2014/main" val="3323318558"/>
                  </a:ext>
                </a:extLst>
              </a:tr>
              <a:tr h="9382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WEC ENERGY GROUP ORD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81.47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92.33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HK" sz="600" u="none" strike="noStrike">
                          <a:effectLst/>
                        </a:rPr>
                        <a:t>3,200,692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-9.92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-6.26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21.07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95.86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92.46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-3.68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-0.14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WEC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extLst>
                  <a:ext uri="{0D108BD9-81ED-4DB2-BD59-A6C34878D82A}">
                    <a16:rowId xmlns:a16="http://schemas.microsoft.com/office/drawing/2014/main" val="1061851019"/>
                  </a:ext>
                </a:extLst>
              </a:tr>
              <a:tr h="9382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VANECK VCTR MORNGSTR WD MOAT ETF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81.47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50.14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HK" sz="600" u="none" strike="noStrike">
                          <a:effectLst/>
                        </a:rPr>
                        <a:t>1,643,522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-10.40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-8.67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7.37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55.14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54.66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-9.07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-8.26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MOAT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extLst>
                  <a:ext uri="{0D108BD9-81ED-4DB2-BD59-A6C34878D82A}">
                    <a16:rowId xmlns:a16="http://schemas.microsoft.com/office/drawing/2014/main" val="3933852399"/>
                  </a:ext>
                </a:extLst>
              </a:tr>
              <a:tr h="9382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AMERICAN WATER WORKS ORD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81.47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123.66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HK" sz="600" u="none" strike="noStrike">
                          <a:effectLst/>
                        </a:rPr>
                        <a:t>3,988,848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-10.24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-8.94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21.58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128.48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124.89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-3.75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-0.98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AWK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extLst>
                  <a:ext uri="{0D108BD9-81ED-4DB2-BD59-A6C34878D82A}">
                    <a16:rowId xmlns:a16="http://schemas.microsoft.com/office/drawing/2014/main" val="3795717201"/>
                  </a:ext>
                </a:extLst>
              </a:tr>
              <a:tr h="9382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WNS HOLDINGS ADR REP 1 ORD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81.33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65.84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HK" sz="600" u="none" strike="noStrike">
                          <a:effectLst/>
                        </a:rPr>
                        <a:t>330,331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-10.26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-9.76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23.92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70.01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66.34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-5.96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-0.75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WNS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extLst>
                  <a:ext uri="{0D108BD9-81ED-4DB2-BD59-A6C34878D82A}">
                    <a16:rowId xmlns:a16="http://schemas.microsoft.com/office/drawing/2014/main" val="276779547"/>
                  </a:ext>
                </a:extLst>
              </a:tr>
              <a:tr h="9382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PROSHARES ULTRA TECHNOLOGY ETF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81.33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148.00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HK" sz="600" u="none" strike="noStrike">
                          <a:effectLst/>
                        </a:rPr>
                        <a:t>329,362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-19.96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-17.13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42.36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175.46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160.05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-15.65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-7.53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ROM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extLst>
                  <a:ext uri="{0D108BD9-81ED-4DB2-BD59-A6C34878D82A}">
                    <a16:rowId xmlns:a16="http://schemas.microsoft.com/office/drawing/2014/main" val="2132702220"/>
                  </a:ext>
                </a:extLst>
              </a:tr>
              <a:tr h="9382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KEYSIGHT TECHNOLOGIES ORD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81.33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94.76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HK" sz="600" u="none" strike="noStrike">
                          <a:effectLst/>
                        </a:rPr>
                        <a:t>3,521,510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-1.48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-7.23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11.18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97.76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103.78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-3.07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-8.69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KEYS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extLst>
                  <a:ext uri="{0D108BD9-81ED-4DB2-BD59-A6C34878D82A}">
                    <a16:rowId xmlns:a16="http://schemas.microsoft.com/office/drawing/2014/main" val="1210928119"/>
                  </a:ext>
                </a:extLst>
              </a:tr>
              <a:tr h="9382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HUBSPOT ORD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81.33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179.45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HK" sz="600" u="none" strike="noStrike">
                          <a:effectLst/>
                        </a:rPr>
                        <a:t>782,967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-3.49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-2.69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9.43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174.83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161.74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2.65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10.95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HUBS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extLst>
                  <a:ext uri="{0D108BD9-81ED-4DB2-BD59-A6C34878D82A}">
                    <a16:rowId xmlns:a16="http://schemas.microsoft.com/office/drawing/2014/main" val="3426778508"/>
                  </a:ext>
                </a:extLst>
              </a:tr>
              <a:tr h="9382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ISHARES EDGE MSCI MIN VOL GLBL ETF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81.20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90.17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HK" sz="600" u="none" strike="noStrike">
                          <a:effectLst/>
                        </a:rPr>
                        <a:t>1,175,853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-8.63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-7.83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3.22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97.21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96.56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-7.24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-6.62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ACWV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extLst>
                  <a:ext uri="{0D108BD9-81ED-4DB2-BD59-A6C34878D82A}">
                    <a16:rowId xmlns:a16="http://schemas.microsoft.com/office/drawing/2014/main" val="1025695931"/>
                  </a:ext>
                </a:extLst>
              </a:tr>
              <a:tr h="9382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INTERCONTINENTAL EXCHANGE ORD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81.20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89.22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HK" sz="600" u="none" strike="noStrike">
                          <a:effectLst/>
                        </a:rPr>
                        <a:t>7,204,543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-5.84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-9.82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17.12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94.38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93.47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-5.46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-4.54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ICE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extLst>
                  <a:ext uri="{0D108BD9-81ED-4DB2-BD59-A6C34878D82A}">
                    <a16:rowId xmlns:a16="http://schemas.microsoft.com/office/drawing/2014/main" val="2285724551"/>
                  </a:ext>
                </a:extLst>
              </a:tr>
              <a:tr h="9382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IHS MARKIT ORD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81.20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71.24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HK" sz="600" u="none" strike="noStrike">
                          <a:effectLst/>
                        </a:rPr>
                        <a:t>4,189,713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-9.89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-11.01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32.98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78.03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74.73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-8.70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-4.67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INFO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extLst>
                  <a:ext uri="{0D108BD9-81ED-4DB2-BD59-A6C34878D82A}">
                    <a16:rowId xmlns:a16="http://schemas.microsoft.com/office/drawing/2014/main" val="4078903412"/>
                  </a:ext>
                </a:extLst>
              </a:tr>
              <a:tr h="9382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EASTGROUP PROPERTIES REIT ORD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81.20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125.73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HK" sz="600" u="none" strike="noStrike">
                          <a:effectLst/>
                        </a:rPr>
                        <a:t>532,237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-11.56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-8.44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17.82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134.70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133.63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-6.66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-5.91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EGP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extLst>
                  <a:ext uri="{0D108BD9-81ED-4DB2-BD59-A6C34878D82A}">
                    <a16:rowId xmlns:a16="http://schemas.microsoft.com/office/drawing/2014/main" val="1323834359"/>
                  </a:ext>
                </a:extLst>
              </a:tr>
              <a:tr h="9382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DIREXION DAILY TECHNO BULL 3X ETF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81.20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207.60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HK" sz="600" u="none" strike="noStrike">
                          <a:effectLst/>
                        </a:rPr>
                        <a:t>1,502,406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-31.23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-26.61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68.07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278.05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242.29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-25.34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-14.32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TECL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extLst>
                  <a:ext uri="{0D108BD9-81ED-4DB2-BD59-A6C34878D82A}">
                    <a16:rowId xmlns:a16="http://schemas.microsoft.com/office/drawing/2014/main" val="1969488351"/>
                  </a:ext>
                </a:extLst>
              </a:tr>
              <a:tr h="9382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AMEREN ORD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81.20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79.00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HK" sz="600" u="none" strike="noStrike">
                          <a:effectLst/>
                        </a:rPr>
                        <a:t>4,614,961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-7.43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-1.64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10.80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79.79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76.89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-0.98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2.74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AEE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extLst>
                  <a:ext uri="{0D108BD9-81ED-4DB2-BD59-A6C34878D82A}">
                    <a16:rowId xmlns:a16="http://schemas.microsoft.com/office/drawing/2014/main" val="3558136825"/>
                  </a:ext>
                </a:extLst>
              </a:tr>
              <a:tr h="9382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INVSC S P 500 LOW VOLATILITY ETF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80.93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54.16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HK" sz="600" u="none" strike="noStrike">
                          <a:effectLst/>
                        </a:rPr>
                        <a:t>18,948,312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-11.99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-9.90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4.92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59.34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58.38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-8.73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-7.22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SPLV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extLst>
                  <a:ext uri="{0D108BD9-81ED-4DB2-BD59-A6C34878D82A}">
                    <a16:rowId xmlns:a16="http://schemas.microsoft.com/office/drawing/2014/main" val="1611656895"/>
                  </a:ext>
                </a:extLst>
              </a:tr>
              <a:tr h="9382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INVSC DWA MOMENTUM ETF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80.93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61.48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HK" sz="600" u="none" strike="noStrike">
                          <a:effectLst/>
                        </a:rPr>
                        <a:t>1,230,639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-10.43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-8.35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11.62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66.30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64.29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-7.26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-4.36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PDP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extLst>
                  <a:ext uri="{0D108BD9-81ED-4DB2-BD59-A6C34878D82A}">
                    <a16:rowId xmlns:a16="http://schemas.microsoft.com/office/drawing/2014/main" val="1405058717"/>
                  </a:ext>
                </a:extLst>
              </a:tr>
              <a:tr h="9382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SYNOPSYS ORD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80.80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137.93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HK" sz="600" u="none" strike="noStrike">
                          <a:effectLst/>
                        </a:rPr>
                        <a:t>3,132,575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-7.63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-9.29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33.91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148.85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143.21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-7.34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-3.69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SNPS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extLst>
                  <a:ext uri="{0D108BD9-81ED-4DB2-BD59-A6C34878D82A}">
                    <a16:rowId xmlns:a16="http://schemas.microsoft.com/office/drawing/2014/main" val="1648534857"/>
                  </a:ext>
                </a:extLst>
              </a:tr>
              <a:tr h="9382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NICE ADR REP 1 ORD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80.80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163.83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HK" sz="600" u="none" strike="noStrike">
                          <a:effectLst/>
                        </a:rPr>
                        <a:t>317,808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-7.40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-4.59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40.74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169.04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163.53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-3.08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0.18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NICE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extLst>
                  <a:ext uri="{0D108BD9-81ED-4DB2-BD59-A6C34878D82A}">
                    <a16:rowId xmlns:a16="http://schemas.microsoft.com/office/drawing/2014/main" val="4095580749"/>
                  </a:ext>
                </a:extLst>
              </a:tr>
              <a:tr h="9382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HEICO ORD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80.67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107.85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HK" sz="600" u="none" strike="noStrike">
                          <a:effectLst/>
                        </a:rPr>
                        <a:t>2,366,166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-14.92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-12.43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15.84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124.36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122.16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-13.28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-11.72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HEI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extLst>
                  <a:ext uri="{0D108BD9-81ED-4DB2-BD59-A6C34878D82A}">
                    <a16:rowId xmlns:a16="http://schemas.microsoft.com/office/drawing/2014/main" val="3290624658"/>
                  </a:ext>
                </a:extLst>
              </a:tr>
              <a:tr h="9382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FIRSTENERGY ORD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80.67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44.53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HK" sz="600" u="none" strike="noStrike">
                          <a:effectLst/>
                        </a:rPr>
                        <a:t>9,412,792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-13.65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-12.15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9.30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49.75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47.95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-10.49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-7.13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FE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extLst>
                  <a:ext uri="{0D108BD9-81ED-4DB2-BD59-A6C34878D82A}">
                    <a16:rowId xmlns:a16="http://schemas.microsoft.com/office/drawing/2014/main" val="3515906370"/>
                  </a:ext>
                </a:extLst>
              </a:tr>
              <a:tr h="9382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ATMOS ENERGY ORD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80.67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103.25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HK" sz="600" u="none" strike="noStrike" dirty="0">
                          <a:effectLst/>
                        </a:rPr>
                        <a:t>2,349,523 </a:t>
                      </a:r>
                      <a:endParaRPr lang="en-US" altLang="zh-HK" sz="6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-13.02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-11.23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3.38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114.63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110.93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-9.93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HK" sz="600" u="none" strike="noStrike">
                          <a:effectLst/>
                        </a:rPr>
                        <a:t>-6.92 </a:t>
                      </a:r>
                      <a:endParaRPr lang="en-US" altLang="zh-HK" sz="6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 dirty="0">
                          <a:effectLst/>
                        </a:rPr>
                        <a:t>ATO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2253" marR="2253" marT="2253" marB="0" anchor="ctr"/>
                </a:tc>
                <a:extLst>
                  <a:ext uri="{0D108BD9-81ED-4DB2-BD59-A6C34878D82A}">
                    <a16:rowId xmlns:a16="http://schemas.microsoft.com/office/drawing/2014/main" val="1006211526"/>
                  </a:ext>
                </a:extLst>
              </a:tr>
            </a:tbl>
          </a:graphicData>
        </a:graphic>
      </p:graphicFrame>
      <p:pic>
        <p:nvPicPr>
          <p:cNvPr id="7" name="圖片 6" descr="一張含有 時鐘 的圖片&#10;&#10;自動產生的描述">
            <a:extLst>
              <a:ext uri="{FF2B5EF4-FFF2-40B4-BE49-F238E27FC236}">
                <a16:creationId xmlns:a16="http://schemas.microsoft.com/office/drawing/2014/main" id="{88CBA31C-AF28-4D54-95CF-EFDF4DE4711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26093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10089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</TotalTime>
  <Words>1873</Words>
  <Application>Microsoft Office PowerPoint</Application>
  <PresentationFormat>寬螢幕</PresentationFormat>
  <Paragraphs>1212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6" baseType="lpstr">
      <vt:lpstr>新細明體</vt:lpstr>
      <vt:lpstr>Arial</vt:lpstr>
      <vt:lpstr>Calibri</vt:lpstr>
      <vt:lpstr>Calibri Light</vt:lpstr>
      <vt:lpstr>Office 佈景主題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Alex Mok</dc:creator>
  <cp:lastModifiedBy>Alex Mok</cp:lastModifiedBy>
  <cp:revision>1</cp:revision>
  <dcterms:created xsi:type="dcterms:W3CDTF">2020-03-02T05:51:27Z</dcterms:created>
  <dcterms:modified xsi:type="dcterms:W3CDTF">2020-03-02T05:58:41Z</dcterms:modified>
</cp:coreProperties>
</file>