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>
        <p:scale>
          <a:sx n="140" d="100"/>
          <a:sy n="140" d="100"/>
        </p:scale>
        <p:origin x="648" y="-2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23/3/2020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1002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23/3/2020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769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23/3/2020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193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23/3/2020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959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23/3/2020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178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23/3/2020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371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23/3/2020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420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23/3/2020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289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23/3/2020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123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23/3/2020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383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23/3/2020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540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11E-92A6-4492-AAB6-86A72570447D}" type="datetimeFigureOut">
              <a:rPr lang="zh-HK" altLang="en-US" smtClean="0"/>
              <a:t>23/3/2020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7378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一張含有 時鐘 的圖片&#10;&#10;自動產生的描述">
            <a:extLst>
              <a:ext uri="{FF2B5EF4-FFF2-40B4-BE49-F238E27FC236}">
                <a16:creationId xmlns:a16="http://schemas.microsoft.com/office/drawing/2014/main" id="{46EA3649-D16A-4A6C-8542-747DB6556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609386"/>
          </a:xfrm>
          <a:prstGeom prst="rect">
            <a:avLst/>
          </a:prstGeom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003AC224-3AF8-46FE-9FE2-966516AA8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962204"/>
              </p:ext>
            </p:extLst>
          </p:nvPr>
        </p:nvGraphicFramePr>
        <p:xfrm>
          <a:off x="0" y="2609385"/>
          <a:ext cx="6858003" cy="95676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2397">
                  <a:extLst>
                    <a:ext uri="{9D8B030D-6E8A-4147-A177-3AD203B41FA5}">
                      <a16:colId xmlns:a16="http://schemas.microsoft.com/office/drawing/2014/main" val="2959580649"/>
                    </a:ext>
                  </a:extLst>
                </a:gridCol>
                <a:gridCol w="368373">
                  <a:extLst>
                    <a:ext uri="{9D8B030D-6E8A-4147-A177-3AD203B41FA5}">
                      <a16:colId xmlns:a16="http://schemas.microsoft.com/office/drawing/2014/main" val="3829022269"/>
                    </a:ext>
                  </a:extLst>
                </a:gridCol>
                <a:gridCol w="368373">
                  <a:extLst>
                    <a:ext uri="{9D8B030D-6E8A-4147-A177-3AD203B41FA5}">
                      <a16:colId xmlns:a16="http://schemas.microsoft.com/office/drawing/2014/main" val="1166461620"/>
                    </a:ext>
                  </a:extLst>
                </a:gridCol>
                <a:gridCol w="595666">
                  <a:extLst>
                    <a:ext uri="{9D8B030D-6E8A-4147-A177-3AD203B41FA5}">
                      <a16:colId xmlns:a16="http://schemas.microsoft.com/office/drawing/2014/main" val="1431880159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1187058391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1937760566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4203624899"/>
                    </a:ext>
                  </a:extLst>
                </a:gridCol>
                <a:gridCol w="407562">
                  <a:extLst>
                    <a:ext uri="{9D8B030D-6E8A-4147-A177-3AD203B41FA5}">
                      <a16:colId xmlns:a16="http://schemas.microsoft.com/office/drawing/2014/main" val="561777200"/>
                    </a:ext>
                  </a:extLst>
                </a:gridCol>
                <a:gridCol w="407562">
                  <a:extLst>
                    <a:ext uri="{9D8B030D-6E8A-4147-A177-3AD203B41FA5}">
                      <a16:colId xmlns:a16="http://schemas.microsoft.com/office/drawing/2014/main" val="2601597931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3719344006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241819252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53973164"/>
                    </a:ext>
                  </a:extLst>
                </a:gridCol>
              </a:tblGrid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Instrument Name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Score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Price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u="none" strike="noStrike">
                          <a:effectLst/>
                        </a:rPr>
                        <a:t>Volume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>
                          <a:effectLst/>
                        </a:rPr>
                        <a:t>5D%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>
                          <a:effectLst/>
                        </a:rPr>
                        <a:t>22D%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>
                          <a:effectLst/>
                        </a:rPr>
                        <a:t>250D%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 err="1">
                          <a:effectLst/>
                        </a:rPr>
                        <a:t>Ichi</a:t>
                      </a:r>
                      <a:r>
                        <a:rPr lang="en-US" sz="700" b="1" u="none" strike="noStrike" dirty="0">
                          <a:effectLst/>
                        </a:rPr>
                        <a:t> ST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 err="1">
                          <a:effectLst/>
                        </a:rPr>
                        <a:t>Ichi</a:t>
                      </a:r>
                      <a:r>
                        <a:rPr lang="en-US" sz="700" b="1" u="none" strike="noStrike" dirty="0">
                          <a:effectLst/>
                        </a:rPr>
                        <a:t> LT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ST%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>
                          <a:effectLst/>
                        </a:rPr>
                        <a:t>LT%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u="none" strike="noStrike" dirty="0">
                          <a:effectLst/>
                        </a:rPr>
                        <a:t>Symbol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244202584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RINGCENTRAL CL A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92.00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183.86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2,833,093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5.30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-26.10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72.96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221.39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196.93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-16.95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-6.64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RNG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855982711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NEXTERA ENERGY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91.20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191.75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5,620,597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-13.45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-30.19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-0.96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260.95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252.53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-26.52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-24.07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326921983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MICROSOFT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88.40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137.35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84,866,216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-13.52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-26.66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16.73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166.80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168.68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-17.65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-18.57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MSFT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401385992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EQUITY LIFESTYLE PROP REIT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88.00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48.81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3,845,887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-26.79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-35.17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-14.61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71.72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71.44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-31.95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-31.68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752375553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TRANSDIGM GROUP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87.87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302.51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2,093,846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-27.06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-52.83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-24.22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569.84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596.81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-46.91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-49.31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TDG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230363780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KINSALE CAPITAL GROUP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87.33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86.37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334,388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-17.38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-32.39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25.14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121.10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109.32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-28.68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-20.99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KNSL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58987659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CINTAS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87.33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175.09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2,573,685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-28.12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-42.45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-11.13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275.47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275.68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-36.44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-36.49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CTAS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140805154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CASELLA WASTE CL A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86.80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40.64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549,557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-7.28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-25.96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15.00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51.01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48.79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-20.33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-16.71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CWST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838342980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MASTERCARD CL A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86.53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211.42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10,518,596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-21.70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-38.64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-8.25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302.24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308.51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-30.05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-31.47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80986247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S&amp;P GLOBAL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86.13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208.79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3,558,629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-15.84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-32.90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1.84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281.15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281.80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-25.74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-25.91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SPGI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833234488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COPART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86.00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60.15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4,247,727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-18.54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-42.44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1.04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89.21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95.36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-32.58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-36.92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CPRT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493707128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ANSYS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85.60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213.11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1,309,557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-9.48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-28.04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20.10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260.44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268.22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-18.17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-20.55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ANSS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778474943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VISA CL A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85.20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146.83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18,692,076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-16.49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-31.17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-4.05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188.54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194.90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-22.12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-24.66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V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31725750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INTERXION HOLDING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84.93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77.41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754,836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-14.62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17.31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91.76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86.10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-10.09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INXN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495092913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FISERV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84.93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81.77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9,676,616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-33.82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-4.09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112.05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118.83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-27.02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-31.18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FISV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153386592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MOODYS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84.80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175.80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2,017,311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-17.49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-38.38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-0.91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254.71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249.72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-30.98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-29.60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352383020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ZOETIS CL A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84.67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100.94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6,662,727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-19.56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-29.93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135.51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131.23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-23.08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ZTS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53471681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MSCI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84.67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243.07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1,663,918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-14.23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-26.81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26.88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302.37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281.29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-19.61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-13.59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MSCI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143451724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BRIGHT HORIZONS FAMILY SOLUTIONS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84.67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83.96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1,767,741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-32.75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-51.97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-31.82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161.38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160.08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-47.97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-47.55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BFAM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969187312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ADOBE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84.53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295.34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7,461,753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-11.97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-22.94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12.61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349.92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335.90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-15.60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-12.07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ADBE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316651655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TELEDYNE TECH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84.27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233.66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1,138,058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-40.70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349.72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367.38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-33.19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-36.40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TDY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12608601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ISHARES EXPANDED TECH STW SCTR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84.27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190.05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1,110,934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-9.79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-28.73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-8.83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241.86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242.81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-21.42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-21.73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IGV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930011760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FAIR ISAAC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84.27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241.43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516,910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-20.46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-44.08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-8.05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384.90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386.38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-37.27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-37.51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FICO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55832639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ARTHUR J GALLAGHER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84.27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71.58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2,401,978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-20.52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-34.20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-8.93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100.70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99.39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-28.92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-27.98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AJG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142902828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THERMO FISHER SCIENTIFIC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83.87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278.37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3,715,581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-7.25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-18.06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3.56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309.00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325.49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-9.91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-14.48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TMO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763177180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TYLER TECHNOLOGIES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83.60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260.76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433,471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-9.18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-21.36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31.64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319.98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307.91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-18.51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-15.31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TYL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98059628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ISHARES US MEDICAL DEVICES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83.60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196.50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562,583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-13.18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-28.78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252.51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266.72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-22.18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-26.33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IHI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56354375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FIDELITY NATIONAL INFORMATN SVCS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83.60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102.82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10,109,699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-20.85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-34.63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-5.17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144.74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142.48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-28.96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-27.84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FIS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913867269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TRANSUNION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83.47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54.98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2,623,824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-26.73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-45.19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92.63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90.03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-40.65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-38.93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TRU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82051574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ISHARES EXPANDED TECH SECTOR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83.47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189.81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136,980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-12.15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-29.83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-7.17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242.25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247.42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-21.65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-23.29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IGM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519307132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COSTAR GROUP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83.47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550.96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386,947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-17.02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-25.33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18.22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686.67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656.67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-19.76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-16.10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CSGP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837103426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ABBOTT LABORATORIES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83.33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68.00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15,131,370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-16.72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-23.90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-13.08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80.37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87.86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-15.39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-22.60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ABT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56952936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VANGUARD INFORMATION TECHNOLOGY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83.20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187.15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1,573,993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-14.79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-31.50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-5.43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243.30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249.43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-23.08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-24.97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VGT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396252891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SUN COMMUNITIES REIT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83.20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112.21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1,916,377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-24.36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-33.40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160.50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156.47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-30.09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-28.29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SUI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327411035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EPAM SYSTEMS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83.20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168.07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783,518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-12.46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-29.97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0.57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226.30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221.58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-25.73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-24.15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EPAM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492032522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CDW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79.56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1,903,544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-21.46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-41.77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122.49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136.10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-35.05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-41.54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CDW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251048468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AMERICAN TOWER REIT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195.39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3,941,076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-18.24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-21.25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-0.15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235.69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233.44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-17.10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-16.30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AMT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303412542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LULULEMON ATHLETICA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165.01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5,337,995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-6.64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-37.14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12.57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232.03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236.17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-28.89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-30.13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LULU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163413923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COUPA SOFTWARE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141.42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2,740,057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17.03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-18.27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57.59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159.15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154.66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-11.14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-8.56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COUP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721683278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TECHNOLOGY SELECT SECTOR SPDR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82.67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71.42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45,221,992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-15.17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-30.52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-2.16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91.44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93.53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-21.90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XLK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06485604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ALPHACLONE ALTERNATIVE ALPHA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82.67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38.82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7,488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-18.28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-37.98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-21.82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56.94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59.20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-34.43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ALFA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508144053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FIDELITY MSCI INFOR TECH INDX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55.31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785,588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-15.16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-31.58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-5.42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71.93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73.80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-23.10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-25.05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FTEC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340401798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AMERICAN ELECTRIC POWER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71.45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5,611,003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-17.37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-16.26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94.12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97.59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-24.09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-26.79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AEP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583785388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STERIS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115.70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833,008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-15.11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-31.24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-5.50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158.95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157.68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-27.21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-26.62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987975826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REXFORD INDUSTRIAL REALTY REIT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33.95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2,371,004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-22.33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-35.41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-3.72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48.48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47.83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-29.97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-29.02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REXR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70618895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ISHARES US TECHNOLOGY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181.92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221,564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-13.52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-3.94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232.63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237.58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-23.43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IYW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98935050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GLOBAL PAYMENTS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119.00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5,212,023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-31.21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-42.51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-10.46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189.01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189.19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-37.04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-37.10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GPN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048304369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ISHARES EDGE MSCI MIN VOL USA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48.35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8,509,423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-15.96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-30.52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64.30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66.57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-24.81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-27.37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USMV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18048147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CMS ENERGY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49.55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4,233,785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-20.58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-27.64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-11.25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63.77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64.62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-22.30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-23.32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CMS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350430865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SPDR S&amp;P AEROSPACE DEFENSE ETF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82.13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65.12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329,818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-19.24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-44.49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-27.84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105.74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113.52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-38.42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-42.64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XAR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72158654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SERVICENOW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82.13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254.70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3,502,329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-11.46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5.38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330.50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309.76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-17.78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NOW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006763120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ALLIANT ENERGY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40.70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3,291,083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-20.04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-31.56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-14.48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55.39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55.99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-26.51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-27.31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63452105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WINGSTOP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81.87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56.48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1,195,359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-17.04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-42.81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-21.73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89.59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87.89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-36.95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-35.74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WING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4049827114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VERISIGN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81.87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157.13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1,425,324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-13.96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-25.61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-13.32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195.27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199.74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-19.53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-21.33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VRSN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794191725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VANGUARD MEGA CAP GROWTH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81.87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113.04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1,466,196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-14.01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-7.99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146.22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148.83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-22.69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-24.05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MGK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305678810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ISHARES GLOBAL TECH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81.87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161.15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191,367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-15.12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-4.36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207.41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213.32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-22.30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-24.45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IXN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518501655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ENTERGY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81.73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79.99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2,493,841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-22.29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-39.90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-16.52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122.64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124.44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-34.78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-35.72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ETR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407896065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SCHWAB US LARGE CAP GROWTH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81.60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70.30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920,586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-31.31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-10.31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92.44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94.71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-23.95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-25.77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SCHG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699939212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ISHARES RUSSELL 1000 GROWTH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81.60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133.98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4,015,633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-30.32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-10.31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173.78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178.80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-22.90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IWF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720894405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VANGUARD GROWTH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81.33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139.61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3,173,291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-14.17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-30.75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-9.82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182.15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185.86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-23.35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-24.88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VUG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88381906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EVERBRIDGE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81.33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100.27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942,322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-7.07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-3.78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37.17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101.15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85.84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-0.87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16.81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EVBG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208105269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BROOKFIELD ASSET MANAGEMENT CL A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81.33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38.65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3,535,528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-27.32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-43.09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-15.61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61.97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60.71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-37.63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-36.34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043465296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AMERICAN STATES WATER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81.33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86.00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1,257,704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12.04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-6.01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20.28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83.59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87.67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2.88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-1.90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AWR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024307472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WEC ENERGY GROUP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81.20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74.09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4,700,869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-25.48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-27.65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-6.85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96.31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94.39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WEC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63551973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INVSC QQQ TRUST SRS 1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81.20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170.70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118,983,888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-11.25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-27.97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-4.22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213.52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214.08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-20.06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-20.26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QQQ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540994432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BROWN &amp; BROWN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81.20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33.62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2,711,149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-15.61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-30.62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15.89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44.72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42.49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-24.83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-20.88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BRO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033216786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INSULET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142.60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631,070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-13.61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-33.88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46.74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190.06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186.28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-24.97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-23.45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PODD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782906219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APPLE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229.24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100,423,344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-17.53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-29.16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21.46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285.74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292.07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-19.77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AAPL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307411436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AMERICAN WATER WORKS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100.69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3,441,199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-27.40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-5.62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129.39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127.54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-22.18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-21.05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AWK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71560349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VANGUARD MID CAP GROWTH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110.83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384,204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-16.18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-34.99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-21.03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155.10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160.08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-28.54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-30.76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VOT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658063360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NICE ADR REP 1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128.77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384,135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-7.06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10.79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167.29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163.53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-23.02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-21.26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NICE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619753936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HEICO CL A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80.67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63.39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900,203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-19.81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-39.11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90.09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95.88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-29.64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-33.88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HEIa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578657534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EASTGROUP PROPERTIES REIT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80.67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89.83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697,745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-19.36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-36.14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-18.29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130.20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135.42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-33.67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EGP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540157065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AMEREN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80.67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62.93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3,145,762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-17.36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-26.72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-15.30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82.04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79.13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-23.30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-20.47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40949839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TOPBUILD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66.21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763,332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-16.77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-46.36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0.50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109.20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110.21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-39.37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-39.92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BLD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375004610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ISHARES S&amp;P 500 GROWTH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147.41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1,531,517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-13.94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190.50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196.91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-22.62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-25.14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IVW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211458139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ISHARES RUSSELL MID CAP GROWTH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106.75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1,089,000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-16.26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-34.57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-19.79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148.41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154.09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-28.07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-30.72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IWP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290273044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ISHARES EDGE MSCI USA MOMNTM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80.53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93.81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1,170,695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-17.09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-31.57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-15.51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125.24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128.45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-25.09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-26.97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MTUM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280491703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SPDR S&amp;P 500 GROWTH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31.92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5,712,723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-14.05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-30.05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-13.17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41.27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42.64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-22.66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-25.13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SPYG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72286705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PAYCOM SOFTWARE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192.81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1,453,683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-14.92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-40.58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4.90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288.88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297.55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-33.26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-35.20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PAYC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3914772660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INVSC S P 500 PURE GROWTH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87.83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213,027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-16.91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-35.46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-23.00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123.28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128.02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-28.75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-31.40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RPG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108138939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CHURCHILL DOWNS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80.40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72.73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914,798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-21.60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-55.75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-15.45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141.27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144.81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-48.52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-49.77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CHDN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092803125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ISHARES CORE S&amp;P US GROWTH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50.70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1,043,045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-14.52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-30.89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-14.90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66.38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68.76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-23.62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-26.27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IUSG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08071698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FIRST TRUST TECHNOLOGY ALPHADEX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52.02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871,566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-12.11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-33.31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-17.74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70.25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72.62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-25.95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-28.36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FXL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125711067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ETFMG Prime Mobile Payments ETF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80.27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32.29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>
                          <a:effectLst/>
                        </a:rPr>
                        <a:t>200,594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-21.99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-41.52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-22.73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49.83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50.80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-35.19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-36.44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IPAY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2913513310"/>
                  </a:ext>
                </a:extLst>
              </a:tr>
              <a:tr h="103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WNS HOLDINGS ADR REP 1 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80.13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42.83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700" u="none" strike="noStrike" dirty="0">
                          <a:effectLst/>
                        </a:rPr>
                        <a:t>1,207,702 </a:t>
                      </a:r>
                      <a:endParaRPr lang="en-US" altLang="zh-HK" sz="7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-22.90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-42.54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-18.09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68.50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68.26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-37.48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700" u="none" strike="noStrike">
                          <a:effectLst/>
                        </a:rPr>
                        <a:t>-37.25 </a:t>
                      </a:r>
                      <a:endParaRPr lang="en-US" altLang="zh-HK" sz="7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WNS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293" marR="3293" marT="3293" marB="0" anchor="ctr"/>
                </a:tc>
                <a:extLst>
                  <a:ext uri="{0D108BD9-81ED-4DB2-BD59-A6C34878D82A}">
                    <a16:rowId xmlns:a16="http://schemas.microsoft.com/office/drawing/2014/main" val="4010870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00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1700</Words>
  <Application>Microsoft Office PowerPoint</Application>
  <PresentationFormat>寬螢幕</PresentationFormat>
  <Paragraphs>1044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Alex Mok</dc:creator>
  <cp:lastModifiedBy>Alex Mok</cp:lastModifiedBy>
  <cp:revision>4</cp:revision>
  <dcterms:created xsi:type="dcterms:W3CDTF">2020-03-02T05:51:27Z</dcterms:created>
  <dcterms:modified xsi:type="dcterms:W3CDTF">2020-03-23T08:32:10Z</dcterms:modified>
</cp:coreProperties>
</file>